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85" r:id="rId3"/>
    <p:sldId id="276" r:id="rId4"/>
    <p:sldId id="286" r:id="rId5"/>
    <p:sldId id="287" r:id="rId6"/>
    <p:sldId id="279" r:id="rId7"/>
    <p:sldId id="280" r:id="rId8"/>
    <p:sldId id="281" r:id="rId9"/>
    <p:sldId id="282" r:id="rId10"/>
    <p:sldId id="283" r:id="rId11"/>
    <p:sldId id="289" r:id="rId12"/>
    <p:sldId id="288" r:id="rId13"/>
    <p:sldId id="277" r:id="rId14"/>
    <p:sldId id="278" r:id="rId15"/>
    <p:sldId id="291" r:id="rId16"/>
    <p:sldId id="275" r:id="rId17"/>
    <p:sldId id="300" r:id="rId18"/>
    <p:sldId id="299" r:id="rId19"/>
    <p:sldId id="294" r:id="rId20"/>
    <p:sldId id="293" r:id="rId21"/>
    <p:sldId id="295" r:id="rId22"/>
    <p:sldId id="263" r:id="rId23"/>
    <p:sldId id="272" r:id="rId24"/>
    <p:sldId id="264" r:id="rId25"/>
    <p:sldId id="265" r:id="rId26"/>
    <p:sldId id="267" r:id="rId27"/>
    <p:sldId id="301" r:id="rId28"/>
    <p:sldId id="296" r:id="rId29"/>
    <p:sldId id="269" r:id="rId30"/>
    <p:sldId id="302" r:id="rId31"/>
    <p:sldId id="273" r:id="rId32"/>
    <p:sldId id="268" r:id="rId33"/>
    <p:sldId id="259" r:id="rId34"/>
    <p:sldId id="261" r:id="rId35"/>
    <p:sldId id="271" r:id="rId36"/>
    <p:sldId id="260" r:id="rId37"/>
    <p:sldId id="303" r:id="rId38"/>
    <p:sldId id="304" r:id="rId39"/>
    <p:sldId id="257" r:id="rId40"/>
    <p:sldId id="258" r:id="rId41"/>
    <p:sldId id="262" r:id="rId42"/>
    <p:sldId id="297" r:id="rId43"/>
    <p:sldId id="305" r:id="rId44"/>
    <p:sldId id="290" r:id="rId45"/>
    <p:sldId id="298" r:id="rId46"/>
    <p:sldId id="292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4E"/>
    <a:srgbClr val="FFFCBD"/>
    <a:srgbClr val="FFF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19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27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70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06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04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67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08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33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5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60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23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1A9D7-0DE3-4C8E-844B-BAB4052841F0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2BEF-2982-48F1-A5E6-2D832E970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71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jc116.com/article/article14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s.com.tw/products/0010761277" TargetMode="External"/><Relationship Id="rId2" Type="http://schemas.openxmlformats.org/officeDocument/2006/relationships/hyperlink" Target="https://dayup.tw/%E7%B6%B2%E7%AB%99%E8%A8%AD%E8%A8%88%E9%85%8D%E8%89%B2-%E5%BE%9E%E8%89%B2%E5%BD%A9%E5%BF%83%E7%90%86%E5%AD%B8%E5%BD%B1%E9%9F%BF%E5%AE%A2%E6%88%B6%E6%B1%BA%E5%AE%9A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color.com.tw/blog_post/PhotoRelevanc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cid:1684a0a74afa175ef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fa.com.tw/blog/image-typesetting-design-skills" TargetMode="External"/><Relationship Id="rId2" Type="http://schemas.openxmlformats.org/officeDocument/2006/relationships/hyperlink" Target="http://www.cjc116.com/article/article13.html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isdc.com/5-graphic-design-skills" TargetMode="External"/><Relationship Id="rId3" Type="http://schemas.openxmlformats.org/officeDocument/2006/relationships/hyperlink" Target="https://www.pinterest.com/" TargetMode="External"/><Relationship Id="rId7" Type="http://schemas.openxmlformats.org/officeDocument/2006/relationships/hyperlink" Target="https://www.uisdc.com/18-design-style-2" TargetMode="External"/><Relationship Id="rId2" Type="http://schemas.openxmlformats.org/officeDocument/2006/relationships/hyperlink" Target="https://www.uisdc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uisdc.com/18-design-style-1" TargetMode="External"/><Relationship Id="rId5" Type="http://schemas.openxmlformats.org/officeDocument/2006/relationships/hyperlink" Target="https://www.behance.net/" TargetMode="External"/><Relationship Id="rId10" Type="http://schemas.openxmlformats.org/officeDocument/2006/relationships/hyperlink" Target="https://www.books.com.tw/products/0010761277" TargetMode="External"/><Relationship Id="rId4" Type="http://schemas.openxmlformats.org/officeDocument/2006/relationships/hyperlink" Target="https://www.shutterstock.com/" TargetMode="External"/><Relationship Id="rId9" Type="http://schemas.openxmlformats.org/officeDocument/2006/relationships/hyperlink" Target="https://www.books.com.tw/products/0010636206?utm_source=MyDesy&amp;utm_medium=ap-books&amp;utm_content=recommend&amp;utm_campaign=ap-201504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16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90" r="13308"/>
          <a:stretch/>
        </p:blipFill>
        <p:spPr>
          <a:xfrm>
            <a:off x="4654423" y="0"/>
            <a:ext cx="7537577" cy="6858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04" y="364609"/>
            <a:ext cx="2702851" cy="379118"/>
          </a:xfrm>
          <a:prstGeom prst="rect">
            <a:avLst/>
          </a:prstGeom>
        </p:spPr>
      </p:pic>
      <p:sp>
        <p:nvSpPr>
          <p:cNvPr id="10" name="平行四邊形 9"/>
          <p:cNvSpPr/>
          <p:nvPr/>
        </p:nvSpPr>
        <p:spPr>
          <a:xfrm>
            <a:off x="783772" y="0"/>
            <a:ext cx="8612155" cy="6858000"/>
          </a:xfrm>
          <a:prstGeom prst="parallelogram">
            <a:avLst>
              <a:gd name="adj" fmla="val 55928"/>
            </a:avLst>
          </a:pr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/>
          <p:cNvSpPr/>
          <p:nvPr/>
        </p:nvSpPr>
        <p:spPr>
          <a:xfrm flipH="1">
            <a:off x="4619002" y="0"/>
            <a:ext cx="7572997" cy="6858000"/>
          </a:xfrm>
          <a:prstGeom prst="parallelogram">
            <a:avLst>
              <a:gd name="adj" fmla="val 55928"/>
            </a:avLst>
          </a:prstGeom>
          <a:solidFill>
            <a:srgbClr val="FFF437">
              <a:alpha val="39000"/>
            </a:srgb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3258251" y="2851122"/>
            <a:ext cx="3877985" cy="1723549"/>
            <a:chOff x="3258251" y="2851122"/>
            <a:chExt cx="3877985" cy="1723549"/>
          </a:xfrm>
        </p:grpSpPr>
        <p:sp>
          <p:nvSpPr>
            <p:cNvPr id="2" name="文字方塊 1"/>
            <p:cNvSpPr txBox="1"/>
            <p:nvPr/>
          </p:nvSpPr>
          <p:spPr>
            <a:xfrm>
              <a:off x="3258251" y="2851122"/>
              <a:ext cx="387798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網頁設計教育訓練</a:t>
              </a:r>
              <a:endPara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5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視覺設計</a:t>
              </a:r>
              <a:endParaRPr lang="en-US" altLang="zh-TW" sz="5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315441" y="4236117"/>
              <a:ext cx="1303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2019/06/26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8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59" t="33687" r="42338" b="22484"/>
          <a:stretch/>
        </p:blipFill>
        <p:spPr>
          <a:xfrm>
            <a:off x="2837654" y="2068179"/>
            <a:ext cx="6593379" cy="4135772"/>
          </a:xfrm>
          <a:prstGeom prst="rect">
            <a:avLst/>
          </a:prstGeom>
        </p:spPr>
      </p:pic>
      <p:sp>
        <p:nvSpPr>
          <p:cNvPr id="5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81613" y="1189139"/>
            <a:ext cx="95054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版面設計的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塑造視覺焦點</a:t>
            </a:r>
          </a:p>
        </p:txBody>
      </p:sp>
    </p:spTree>
    <p:extLst>
      <p:ext uri="{BB962C8B-B14F-4D97-AF65-F5344CB8AC3E}">
        <p14:creationId xmlns:p14="http://schemas.microsoft.com/office/powerpoint/2010/main" val="7231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81715" y="27598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平行四邊形 13"/>
          <p:cNvSpPr/>
          <p:nvPr/>
        </p:nvSpPr>
        <p:spPr>
          <a:xfrm>
            <a:off x="-18660" y="-9328"/>
            <a:ext cx="1919392" cy="3405671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44249 h 1953580"/>
              <a:gd name="connsiteX1" fmla="*/ 527 w 1101012"/>
              <a:gd name="connsiteY1" fmla="*/ 0 h 1953580"/>
              <a:gd name="connsiteX2" fmla="*/ 1101012 w 1101012"/>
              <a:gd name="connsiteY2" fmla="*/ 5351 h 1953580"/>
              <a:gd name="connsiteX3" fmla="*/ 11406 w 1101012"/>
              <a:gd name="connsiteY3" fmla="*/ 1953580 h 1953580"/>
              <a:gd name="connsiteX4" fmla="*/ 0 w 1101012"/>
              <a:gd name="connsiteY4" fmla="*/ 1944249 h 195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53580">
                <a:moveTo>
                  <a:pt x="0" y="1944249"/>
                </a:moveTo>
                <a:cubicBezTo>
                  <a:pt x="176" y="1296166"/>
                  <a:pt x="351" y="648083"/>
                  <a:pt x="527" y="0"/>
                </a:cubicBezTo>
                <a:lnTo>
                  <a:pt x="1101012" y="5351"/>
                </a:lnTo>
                <a:lnTo>
                  <a:pt x="11406" y="1953580"/>
                </a:lnTo>
                <a:lnTo>
                  <a:pt x="0" y="1944249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8900630" y="5738327"/>
            <a:ext cx="3291367" cy="1119673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709564" y="3467718"/>
            <a:ext cx="4973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hlinkClick r:id="rId2"/>
              </a:rPr>
              <a:t>http://www.cjc116.com/article/article14.html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78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81613" y="1189139"/>
            <a:ext cx="9505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字體，是畫龍點睛的要素，放上合適的字體，比起放上好看的字體來得重要。然後再依據文字的個性，用大小反差、一致性、風格等面向，來進行細部調整。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://www.cjc116.com/images2/a014/a14_im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3151448"/>
            <a:ext cx="5062537" cy="210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381613" y="4782868"/>
            <a:ext cx="950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「文字」到底有多重要呢</a:t>
            </a:r>
            <a:r>
              <a:rPr lang="zh-TW" altLang="en-US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我們以網路購物為例子，消費者通常是先看到廣告上的「文字」訊息，覺得這文案不錯，有吸引到他，才會點進去看商品頁的內容介紹，進而產生購買的行為。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381613" y="2718451"/>
            <a:ext cx="950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所以對設計師來說，「文字」的視覺編排，不僅要方便閱讀，還要跟版面風格有所呼應，藉此吸引消費者前來觀看，並產生與視覺搭配而出的加乘效果。</a:t>
            </a:r>
          </a:p>
        </p:txBody>
      </p:sp>
    </p:spTree>
    <p:extLst>
      <p:ext uri="{BB962C8B-B14F-4D97-AF65-F5344CB8AC3E}">
        <p14:creationId xmlns:p14="http://schemas.microsoft.com/office/powerpoint/2010/main" val="1804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6039" t="33882" r="33123" b="23142"/>
          <a:stretch/>
        </p:blipFill>
        <p:spPr>
          <a:xfrm>
            <a:off x="2046230" y="2315622"/>
            <a:ext cx="7889316" cy="3751510"/>
          </a:xfrm>
          <a:prstGeom prst="rect">
            <a:avLst/>
          </a:prstGeom>
        </p:spPr>
      </p:pic>
      <p:sp>
        <p:nvSpPr>
          <p:cNvPr id="5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81613" y="1189139"/>
            <a:ext cx="95054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字體選用原理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了解字體的特色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66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9837" t="33904" r="29379" b="25705"/>
          <a:stretch/>
        </p:blipFill>
        <p:spPr>
          <a:xfrm>
            <a:off x="1638242" y="2362200"/>
            <a:ext cx="9248833" cy="3457087"/>
          </a:xfrm>
          <a:prstGeom prst="rect">
            <a:avLst/>
          </a:prstGeom>
        </p:spPr>
      </p:pic>
      <p:sp>
        <p:nvSpPr>
          <p:cNvPr id="9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平行四邊形 9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381613" y="1189139"/>
            <a:ext cx="95054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字體選用原理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根據目的，選擇適合的字體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15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81715" y="27598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平行四邊形 13"/>
          <p:cNvSpPr/>
          <p:nvPr/>
        </p:nvSpPr>
        <p:spPr>
          <a:xfrm>
            <a:off x="-18660" y="-9328"/>
            <a:ext cx="1919392" cy="3405671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44249 h 1953580"/>
              <a:gd name="connsiteX1" fmla="*/ 527 w 1101012"/>
              <a:gd name="connsiteY1" fmla="*/ 0 h 1953580"/>
              <a:gd name="connsiteX2" fmla="*/ 1101012 w 1101012"/>
              <a:gd name="connsiteY2" fmla="*/ 5351 h 1953580"/>
              <a:gd name="connsiteX3" fmla="*/ 11406 w 1101012"/>
              <a:gd name="connsiteY3" fmla="*/ 1953580 h 1953580"/>
              <a:gd name="connsiteX4" fmla="*/ 0 w 1101012"/>
              <a:gd name="connsiteY4" fmla="*/ 1944249 h 195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53580">
                <a:moveTo>
                  <a:pt x="0" y="1944249"/>
                </a:moveTo>
                <a:cubicBezTo>
                  <a:pt x="176" y="1296166"/>
                  <a:pt x="351" y="648083"/>
                  <a:pt x="527" y="0"/>
                </a:cubicBezTo>
                <a:lnTo>
                  <a:pt x="1101012" y="5351"/>
                </a:lnTo>
                <a:lnTo>
                  <a:pt x="11406" y="1953580"/>
                </a:lnTo>
                <a:lnTo>
                  <a:pt x="0" y="1944249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8900630" y="5738327"/>
            <a:ext cx="3291367" cy="1119673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514726" y="3468336"/>
            <a:ext cx="4895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https://dayup.tw/%E7%B6%B2%E7%AB%99%E8%A8%AD%E8%A8%88%E9%85%8D%E8%89%B2-%E5%BE%9E%E8%89%B2%E5%BD%A9%E5%BF%83%E7%90%86%E5%AD%B8%E5%BD%B1%E9%9F%BF%E5%AE%A2%E6%88%B6%E6%B1%BA%E5%AE%9A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/>
            </a:r>
            <a:br>
              <a:rPr lang="en-US" altLang="zh-TW" dirty="0" smtClean="0">
                <a:hlinkClick r:id="rId3"/>
              </a:rPr>
            </a:b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://www.books.com.tw/products/0010761277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366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485901" y="2790497"/>
            <a:ext cx="2876550" cy="3162301"/>
          </a:xfrm>
          <a:prstGeom prst="roundRect">
            <a:avLst>
              <a:gd name="adj" fmla="val 3676"/>
            </a:avLst>
          </a:prstGeom>
          <a:solidFill>
            <a:srgbClr val="FFF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381613" y="1189139"/>
            <a:ext cx="9505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用色，是從心理學角度琢磨。因為人對特定的事物會自然而然有種認知。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所以用色時，根據設計對象的屬性，做好色彩規劃。一旦畫面中顏色很多時，就會顯得凌亂。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659089" y="3214722"/>
            <a:ext cx="2703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人們的第一眼的</a:t>
            </a:r>
            <a:r>
              <a:rPr lang="zh-TW" altLang="en-US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印象</a:t>
            </a:r>
            <a:endParaRPr lang="en-US" altLang="zh-TW" sz="2000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根據美國的研究，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秒內色彩因素可以影響消費者感興趣與否，佔了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，不管是鮮豔或是點綴的顏色，顏色選得好即是成功的關鍵之一。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748213" y="2790496"/>
            <a:ext cx="2876550" cy="3162301"/>
          </a:xfrm>
          <a:prstGeom prst="roundRect">
            <a:avLst>
              <a:gd name="adj" fmla="val 3676"/>
            </a:avLst>
          </a:prstGeom>
          <a:solidFill>
            <a:srgbClr val="FFF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8010525" y="2790496"/>
            <a:ext cx="2876550" cy="3162301"/>
          </a:xfrm>
          <a:prstGeom prst="roundRect">
            <a:avLst>
              <a:gd name="adj" fmla="val 3676"/>
            </a:avLst>
          </a:prstGeom>
          <a:solidFill>
            <a:srgbClr val="FFF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791510" y="3183944"/>
            <a:ext cx="27899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文字和背景的配色可選用</a:t>
            </a:r>
            <a:r>
              <a:rPr lang="zh-TW" altLang="en-US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對比色</a:t>
            </a:r>
            <a:endParaRPr lang="en-US" altLang="zh-TW" sz="2000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除了對比色系以外，你也可以考慮相近色、類似色和同類色，透過色相環可找出顏色的選用模式及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83713" y="3214722"/>
            <a:ext cx="270336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加入白色，灰色和黑色等中性</a:t>
            </a:r>
            <a:r>
              <a:rPr lang="zh-TW" altLang="en-US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000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使用中性色突出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主要品牌顏色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。可從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品牌、目標對象或是產品來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決定配色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，一方面會有關聯性以外，再來可以引起消費者共鳴。</a:t>
            </a:r>
          </a:p>
        </p:txBody>
      </p:sp>
    </p:spTree>
    <p:extLst>
      <p:ext uri="{BB962C8B-B14F-4D97-AF65-F5344CB8AC3E}">
        <p14:creationId xmlns:p14="http://schemas.microsoft.com/office/powerpoint/2010/main" val="35922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平行四邊形 2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381613" y="1189139"/>
            <a:ext cx="4736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顏色影響心情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生理反應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41" y="1189139"/>
            <a:ext cx="7162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0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平行四邊形 2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81613" y="1270741"/>
            <a:ext cx="4542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紅色常常讓人聯想到太陽和火焰，是一種高刺激的色系，會刺激人們願意去冒險、嘗試，也會刺激感官、提升血壓，並會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喚起動作、活力、熱情、愛、侵略或危險的感覺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81613" y="3137640"/>
            <a:ext cx="454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讓人聯想到水、海洋、天空，會讓人感到放鬆、血壓降低，會刺激人們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產生信賴、安全、乾淨、有條理、創新的感覺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81613" y="5000145"/>
            <a:ext cx="454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黃色：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黃色會讓人聯想到陽光、火焰，也是一種高刺激的色系，會刺激人們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產生高興、溫暖、樂觀、躁動的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744188" y="1270741"/>
            <a:ext cx="4542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橘色：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讓人聯想到太陽的熱、火，也是屬於高刺激的顏色，會讓人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感到活力、平衡、溫暖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62366" y="3137640"/>
            <a:ext cx="4624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會讓人聯想到涼快的場所，並讓人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感到自然、健康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、幸運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，並有研究說在綠色的空間中工作，能使人放鬆、減少胃痛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62366" y="4990250"/>
            <a:ext cx="4624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紫色：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紫色屬於低刺激性的顏色，會讓人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感到神聖、忠誠、神秘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，在古代很多西方的國王會穿紫色的長袍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7655" y="3137641"/>
            <a:ext cx="45719" cy="9211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57167" y="5000145"/>
            <a:ext cx="45719" cy="9211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95808" y="4990250"/>
            <a:ext cx="45719" cy="9211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510217" y="3137640"/>
            <a:ext cx="45719" cy="921169"/>
          </a:xfrm>
          <a:prstGeom prst="rect">
            <a:avLst/>
          </a:pr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510217" y="1270741"/>
            <a:ext cx="45719" cy="9211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094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81715" y="27598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平行四邊形 13"/>
          <p:cNvSpPr/>
          <p:nvPr/>
        </p:nvSpPr>
        <p:spPr>
          <a:xfrm>
            <a:off x="-18660" y="-9328"/>
            <a:ext cx="1919392" cy="3405671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44249 h 1953580"/>
              <a:gd name="connsiteX1" fmla="*/ 527 w 1101012"/>
              <a:gd name="connsiteY1" fmla="*/ 0 h 1953580"/>
              <a:gd name="connsiteX2" fmla="*/ 1101012 w 1101012"/>
              <a:gd name="connsiteY2" fmla="*/ 5351 h 1953580"/>
              <a:gd name="connsiteX3" fmla="*/ 11406 w 1101012"/>
              <a:gd name="connsiteY3" fmla="*/ 1953580 h 1953580"/>
              <a:gd name="connsiteX4" fmla="*/ 0 w 1101012"/>
              <a:gd name="connsiteY4" fmla="*/ 1944249 h 195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53580">
                <a:moveTo>
                  <a:pt x="0" y="1944249"/>
                </a:moveTo>
                <a:cubicBezTo>
                  <a:pt x="176" y="1296166"/>
                  <a:pt x="351" y="648083"/>
                  <a:pt x="527" y="0"/>
                </a:cubicBezTo>
                <a:lnTo>
                  <a:pt x="1101012" y="5351"/>
                </a:lnTo>
                <a:lnTo>
                  <a:pt x="11406" y="1953580"/>
                </a:lnTo>
                <a:lnTo>
                  <a:pt x="0" y="1944249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8900630" y="5738327"/>
            <a:ext cx="3291367" cy="1119673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250078" y="3467718"/>
            <a:ext cx="589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hlinkClick r:id="rId2"/>
              </a:rPr>
              <a:t>https</a:t>
            </a:r>
            <a:r>
              <a:rPr lang="en-US" altLang="zh-TW" sz="2000" dirty="0">
                <a:hlinkClick r:id="rId2"/>
              </a:rPr>
              <a:t>://www.jcolor.com.tw/blog_post/PhotoRelevance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19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73395" y="2464851"/>
            <a:ext cx="5827236" cy="1364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在平面的視覺裡，主要會有四個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要素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、文字、圖像、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平行四邊形 13"/>
          <p:cNvSpPr/>
          <p:nvPr/>
        </p:nvSpPr>
        <p:spPr>
          <a:xfrm>
            <a:off x="-18660" y="-9328"/>
            <a:ext cx="1919392" cy="3405671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44249 h 1953580"/>
              <a:gd name="connsiteX1" fmla="*/ 527 w 1101012"/>
              <a:gd name="connsiteY1" fmla="*/ 0 h 1953580"/>
              <a:gd name="connsiteX2" fmla="*/ 1101012 w 1101012"/>
              <a:gd name="connsiteY2" fmla="*/ 5351 h 1953580"/>
              <a:gd name="connsiteX3" fmla="*/ 11406 w 1101012"/>
              <a:gd name="connsiteY3" fmla="*/ 1953580 h 1953580"/>
              <a:gd name="connsiteX4" fmla="*/ 0 w 1101012"/>
              <a:gd name="connsiteY4" fmla="*/ 1944249 h 195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53580">
                <a:moveTo>
                  <a:pt x="0" y="1944249"/>
                </a:moveTo>
                <a:cubicBezTo>
                  <a:pt x="176" y="1296166"/>
                  <a:pt x="351" y="648083"/>
                  <a:pt x="527" y="0"/>
                </a:cubicBezTo>
                <a:lnTo>
                  <a:pt x="1101012" y="5351"/>
                </a:lnTo>
                <a:lnTo>
                  <a:pt x="11406" y="1953580"/>
                </a:lnTo>
                <a:lnTo>
                  <a:pt x="0" y="1944249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平行四邊形 3"/>
          <p:cNvSpPr/>
          <p:nvPr/>
        </p:nvSpPr>
        <p:spPr>
          <a:xfrm flipH="1">
            <a:off x="8900630" y="5738327"/>
            <a:ext cx="3291367" cy="1119673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3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81613" y="1189139"/>
            <a:ext cx="198591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圖像：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照片的方向、大小、類別，裁切比例、形狀、出血等等，都是處理圖像要注意的地方。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842" y="345939"/>
            <a:ext cx="4465431" cy="60436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30" y="345939"/>
            <a:ext cx="4465431" cy="60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12274" y="2759832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溝通舉例一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平行四邊形 13"/>
          <p:cNvSpPr/>
          <p:nvPr/>
        </p:nvSpPr>
        <p:spPr>
          <a:xfrm>
            <a:off x="-18660" y="-9328"/>
            <a:ext cx="1919392" cy="3405671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44249 h 1953580"/>
              <a:gd name="connsiteX1" fmla="*/ 527 w 1101012"/>
              <a:gd name="connsiteY1" fmla="*/ 0 h 1953580"/>
              <a:gd name="connsiteX2" fmla="*/ 1101012 w 1101012"/>
              <a:gd name="connsiteY2" fmla="*/ 5351 h 1953580"/>
              <a:gd name="connsiteX3" fmla="*/ 11406 w 1101012"/>
              <a:gd name="connsiteY3" fmla="*/ 1953580 h 1953580"/>
              <a:gd name="connsiteX4" fmla="*/ 0 w 1101012"/>
              <a:gd name="connsiteY4" fmla="*/ 1944249 h 195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53580">
                <a:moveTo>
                  <a:pt x="0" y="1944249"/>
                </a:moveTo>
                <a:cubicBezTo>
                  <a:pt x="176" y="1296166"/>
                  <a:pt x="351" y="648083"/>
                  <a:pt x="527" y="0"/>
                </a:cubicBezTo>
                <a:lnTo>
                  <a:pt x="1101012" y="5351"/>
                </a:lnTo>
                <a:lnTo>
                  <a:pt x="11406" y="1953580"/>
                </a:lnTo>
                <a:lnTo>
                  <a:pt x="0" y="1944249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8900630" y="5738327"/>
            <a:ext cx="3291367" cy="1119673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06185" y="3496911"/>
            <a:ext cx="185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鑫享年年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55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5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906" y="2235579"/>
            <a:ext cx="4177992" cy="37474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8" y="2235579"/>
            <a:ext cx="3571875" cy="37242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67" y="2235579"/>
            <a:ext cx="3552825" cy="4676775"/>
          </a:xfrm>
          <a:prstGeom prst="rect">
            <a:avLst/>
          </a:prstGeom>
        </p:spPr>
      </p:pic>
      <p:sp>
        <p:nvSpPr>
          <p:cNvPr id="7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81613" y="1189139"/>
            <a:ext cx="19859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鑫享年年：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以往設計視覺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9105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r="-90"/>
          <a:stretch/>
        </p:blipFill>
        <p:spPr>
          <a:xfrm>
            <a:off x="3972050" y="0"/>
            <a:ext cx="4612255" cy="14380884"/>
          </a:xfrm>
          <a:prstGeom prst="rect">
            <a:avLst/>
          </a:prstGeom>
        </p:spPr>
      </p:pic>
      <p:sp>
        <p:nvSpPr>
          <p:cNvPr id="5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81613" y="1189139"/>
            <a:ext cx="19859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鑫享年年：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廠商初稿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16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37" y="1036530"/>
            <a:ext cx="4812877" cy="2841973"/>
          </a:xfrm>
          <a:prstGeom prst="rect">
            <a:avLst/>
          </a:prstGeom>
        </p:spPr>
      </p:pic>
      <p:sp>
        <p:nvSpPr>
          <p:cNvPr id="3" name="文字方塊 4"/>
          <p:cNvSpPr txBox="1"/>
          <p:nvPr/>
        </p:nvSpPr>
        <p:spPr>
          <a:xfrm>
            <a:off x="5885350" y="546445"/>
            <a:ext cx="5605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zh-TW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閃動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按鈕設計</a:t>
            </a:r>
            <a:r>
              <a:rPr lang="zh-TW" altLang="zh-TW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，手指動態點擊效果【抓住精采人生】</a:t>
            </a:r>
            <a:endParaRPr lang="zh-TW" altLang="en-US" sz="16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主視覺背景例如下圖，</a:t>
            </a:r>
            <a:r>
              <a:rPr lang="zh-TW" altLang="zh-TW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找群眾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有男有女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抓住好機會的開心感、背景色彩繽紛點，可加強主標效果，例如：</a:t>
            </a:r>
          </a:p>
          <a:p>
            <a:endParaRPr lang="zh-TW" altLang="en-US" sz="16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18037"/>
          <a:stretch/>
        </p:blipFill>
        <p:spPr>
          <a:xfrm>
            <a:off x="93187" y="4581429"/>
            <a:ext cx="5133975" cy="2279650"/>
          </a:xfrm>
          <a:prstGeom prst="rect">
            <a:avLst/>
          </a:prstGeom>
        </p:spPr>
      </p:pic>
      <p:sp>
        <p:nvSpPr>
          <p:cNvPr id="5" name="文字方塊 6"/>
          <p:cNvSpPr txBox="1"/>
          <p:nvPr/>
        </p:nvSpPr>
        <p:spPr>
          <a:xfrm>
            <a:off x="1177308" y="3928605"/>
            <a:ext cx="328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禮物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err="1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被背景色吃掉，不清楚</a:t>
            </a:r>
            <a:endParaRPr lang="en-US" altLang="zh-TW" sz="16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gmail-m_7416264568147296955gmail-m_-2230783582792261040圖片 2" descr="1684a0a74af7745b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02" y="1610615"/>
            <a:ext cx="33369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142" y="5720014"/>
            <a:ext cx="1616352" cy="9487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04015" y="5306402"/>
            <a:ext cx="679479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倍的</a:t>
            </a:r>
            <a:r>
              <a:rPr lang="zh-TW" altLang="en-US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圖示人物可以開心點</a:t>
            </a:r>
            <a:endParaRPr lang="en-US" altLang="zh-TW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12%</a:t>
            </a:r>
            <a:r>
              <a:rPr lang="zh-TW" altLang="en-US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的衣著改休閒彩色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文字調整類似下方手寫</a:t>
            </a:r>
            <a:endParaRPr lang="en-US" altLang="zh-TW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gmail-m_7416264568147296955圖片 2" descr="cid:1684a0a74afa175ef3"/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469" y="4265714"/>
            <a:ext cx="2682875" cy="76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18"/>
          <p:cNvSpPr txBox="1"/>
          <p:nvPr/>
        </p:nvSpPr>
        <p:spPr>
          <a:xfrm>
            <a:off x="4102868" y="4620370"/>
            <a:ext cx="475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商品名稱請</a:t>
            </a:r>
            <a:r>
              <a:rPr lang="en-US" altLang="zh-TW" sz="16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 light</a:t>
            </a:r>
            <a:r>
              <a:rPr lang="zh-TW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設計，例：</a:t>
            </a:r>
            <a:endParaRPr lang="zh-TW" altLang="en-US" sz="16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gmail-m_7416264568147296955圖片 3" descr="1684a0a74afaf8d70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454" y="1576708"/>
            <a:ext cx="1744663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157167" y="300843"/>
            <a:ext cx="90608" cy="423058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381613" y="219240"/>
            <a:ext cx="3629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提供修改資料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5990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43388" y="3710507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可用圖片及小插畫的線條做結合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色調使用明亮乾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淨</a:t>
            </a:r>
          </a:p>
        </p:txBody>
      </p:sp>
      <p:sp>
        <p:nvSpPr>
          <p:cNvPr id="5" name="文字方塊 3"/>
          <p:cNvSpPr txBox="1"/>
          <p:nvPr/>
        </p:nvSpPr>
        <p:spPr>
          <a:xfrm>
            <a:off x="8936552" y="510174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區塊讓他與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有連貫性漸層同色系等等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2" b="12374"/>
          <a:stretch/>
        </p:blipFill>
        <p:spPr>
          <a:xfrm>
            <a:off x="5046625" y="2884934"/>
            <a:ext cx="4138606" cy="18056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6" b="68230"/>
          <a:stretch/>
        </p:blipFill>
        <p:spPr>
          <a:xfrm>
            <a:off x="5198479" y="1479636"/>
            <a:ext cx="3949929" cy="130376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6" b="38050"/>
          <a:stretch/>
        </p:blipFill>
        <p:spPr>
          <a:xfrm>
            <a:off x="301056" y="5064832"/>
            <a:ext cx="4996582" cy="89353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9" b="78536"/>
          <a:stretch/>
        </p:blipFill>
        <p:spPr>
          <a:xfrm>
            <a:off x="205671" y="4518895"/>
            <a:ext cx="5166429" cy="56534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8" y="1044359"/>
            <a:ext cx="4819843" cy="258047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6"/>
          <a:stretch/>
        </p:blipFill>
        <p:spPr>
          <a:xfrm>
            <a:off x="8936552" y="1378101"/>
            <a:ext cx="3149005" cy="3534452"/>
          </a:xfrm>
          <a:prstGeom prst="rect">
            <a:avLst/>
          </a:prstGeom>
        </p:spPr>
      </p:pic>
      <p:sp>
        <p:nvSpPr>
          <p:cNvPr id="10" name="文字方塊 3"/>
          <p:cNvSpPr txBox="1"/>
          <p:nvPr/>
        </p:nvSpPr>
        <p:spPr>
          <a:xfrm>
            <a:off x="1123950" y="609412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下方標題可以再做點設計變化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3"/>
          <p:cNvSpPr txBox="1"/>
          <p:nvPr/>
        </p:nvSpPr>
        <p:spPr>
          <a:xfrm>
            <a:off x="5455516" y="5101745"/>
            <a:ext cx="302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可以配合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的插圖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也許是線條手繪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157167" y="300843"/>
            <a:ext cx="90608" cy="423058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381613" y="219240"/>
            <a:ext cx="4276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設計師提供修改資料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240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1" y="1124342"/>
            <a:ext cx="3748790" cy="46784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73" y="1124342"/>
            <a:ext cx="3332258" cy="46784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03" y="1124342"/>
            <a:ext cx="4210641" cy="4678490"/>
          </a:xfrm>
          <a:prstGeom prst="rect">
            <a:avLst/>
          </a:prstGeom>
        </p:spPr>
      </p:pic>
      <p:sp>
        <p:nvSpPr>
          <p:cNvPr id="6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平行四邊形 6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57167" y="300843"/>
            <a:ext cx="90608" cy="423058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81613" y="219240"/>
            <a:ext cx="4276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449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11" y="0"/>
            <a:ext cx="4619378" cy="6858000"/>
          </a:xfrm>
          <a:prstGeom prst="rect">
            <a:avLst/>
          </a:prstGeom>
        </p:spPr>
      </p:pic>
      <p:sp>
        <p:nvSpPr>
          <p:cNvPr id="3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平行四邊形 3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81613" y="1189139"/>
            <a:ext cx="19859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鑫享年年：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最終視覺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4429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12274" y="2759832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溝通舉例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平行四邊形 13"/>
          <p:cNvSpPr/>
          <p:nvPr/>
        </p:nvSpPr>
        <p:spPr>
          <a:xfrm>
            <a:off x="-18660" y="-9328"/>
            <a:ext cx="1919392" cy="3405671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44249 h 1953580"/>
              <a:gd name="connsiteX1" fmla="*/ 527 w 1101012"/>
              <a:gd name="connsiteY1" fmla="*/ 0 h 1953580"/>
              <a:gd name="connsiteX2" fmla="*/ 1101012 w 1101012"/>
              <a:gd name="connsiteY2" fmla="*/ 5351 h 1953580"/>
              <a:gd name="connsiteX3" fmla="*/ 11406 w 1101012"/>
              <a:gd name="connsiteY3" fmla="*/ 1953580 h 1953580"/>
              <a:gd name="connsiteX4" fmla="*/ 0 w 1101012"/>
              <a:gd name="connsiteY4" fmla="*/ 1944249 h 195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53580">
                <a:moveTo>
                  <a:pt x="0" y="1944249"/>
                </a:moveTo>
                <a:cubicBezTo>
                  <a:pt x="176" y="1296166"/>
                  <a:pt x="351" y="648083"/>
                  <a:pt x="527" y="0"/>
                </a:cubicBezTo>
                <a:lnTo>
                  <a:pt x="1101012" y="5351"/>
                </a:lnTo>
                <a:lnTo>
                  <a:pt x="11406" y="1953580"/>
                </a:lnTo>
                <a:lnTo>
                  <a:pt x="0" y="1944249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8900630" y="5738327"/>
            <a:ext cx="3291367" cy="1119673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06134" y="3496911"/>
            <a:ext cx="274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泰幸福貸就補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49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7" b="16678"/>
          <a:stretch/>
        </p:blipFill>
        <p:spPr>
          <a:xfrm>
            <a:off x="4645293" y="783236"/>
            <a:ext cx="2557450" cy="213597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39" y="3123638"/>
            <a:ext cx="2563517" cy="25635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1" y="3123638"/>
            <a:ext cx="2563517" cy="25635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1" y="782862"/>
            <a:ext cx="2563516" cy="21362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12" y="3123638"/>
            <a:ext cx="2563517" cy="256351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11" y="782861"/>
            <a:ext cx="2563517" cy="2136264"/>
          </a:xfrm>
          <a:prstGeom prst="rect">
            <a:avLst/>
          </a:prstGeom>
        </p:spPr>
      </p:pic>
      <p:sp>
        <p:nvSpPr>
          <p:cNvPr id="8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平行四邊形 8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57166" y="281592"/>
            <a:ext cx="118077" cy="356584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81613" y="199989"/>
            <a:ext cx="5447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泰幸福貸就補：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視覺溝通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4023360" y="2919125"/>
            <a:ext cx="352425" cy="253033"/>
          </a:xfrm>
          <a:prstGeom prst="rightArrow">
            <a:avLst/>
          </a:pr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7449726" y="2919125"/>
            <a:ext cx="352425" cy="253033"/>
          </a:xfrm>
          <a:prstGeom prst="rightArrow">
            <a:avLst/>
          </a:pr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505438" y="5723768"/>
            <a:ext cx="200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元素較不能一致，畫面散落無重點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515751" y="5677315"/>
            <a:ext cx="293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將視覺集中將計畫使用插畫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未實現、夢想的感覺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出現真實圖，表示實現並且掌握在手中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13239" y="5722024"/>
            <a:ext cx="29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廠商最終畫面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475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15" r="37820"/>
          <a:stretch/>
        </p:blipFill>
        <p:spPr>
          <a:xfrm>
            <a:off x="8927869" y="0"/>
            <a:ext cx="3264130" cy="6858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381612" y="1189139"/>
            <a:ext cx="7039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所謂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</a:t>
            </a:r>
            <a:r>
              <a:rPr lang="zh-TW" altLang="en-US" sz="3200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「設想和計劃，設想是目的，計劃是過程安排」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，通常是指有目標和計劃的創作行為及活動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原意是「設置擺放其元素，並計量評估其效用」，現代通常指預先描繪出工作結果的樣式、結構及形貌，通常要繪製圖樣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最簡單的關於設計的定義，就是一種</a:t>
            </a:r>
            <a:r>
              <a:rPr lang="zh-TW" altLang="en-US" sz="2000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有目的的創作行為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設計的過程是要經歷情報的收集及分析，再將不同的情報築起一件作品，故設計又可以叫作情報的建築。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57167" y="1270741"/>
            <a:ext cx="45719" cy="1871470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20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586354" y="2759832"/>
            <a:ext cx="4801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容易出現的問題整理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平行四邊形 13"/>
          <p:cNvSpPr/>
          <p:nvPr/>
        </p:nvSpPr>
        <p:spPr>
          <a:xfrm>
            <a:off x="-18660" y="-9328"/>
            <a:ext cx="1919392" cy="3405671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44249 h 1953580"/>
              <a:gd name="connsiteX1" fmla="*/ 527 w 1101012"/>
              <a:gd name="connsiteY1" fmla="*/ 0 h 1953580"/>
              <a:gd name="connsiteX2" fmla="*/ 1101012 w 1101012"/>
              <a:gd name="connsiteY2" fmla="*/ 5351 h 1953580"/>
              <a:gd name="connsiteX3" fmla="*/ 11406 w 1101012"/>
              <a:gd name="connsiteY3" fmla="*/ 1953580 h 1953580"/>
              <a:gd name="connsiteX4" fmla="*/ 0 w 1101012"/>
              <a:gd name="connsiteY4" fmla="*/ 1944249 h 195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53580">
                <a:moveTo>
                  <a:pt x="0" y="1944249"/>
                </a:moveTo>
                <a:cubicBezTo>
                  <a:pt x="176" y="1296166"/>
                  <a:pt x="351" y="648083"/>
                  <a:pt x="527" y="0"/>
                </a:cubicBezTo>
                <a:lnTo>
                  <a:pt x="1101012" y="5351"/>
                </a:lnTo>
                <a:lnTo>
                  <a:pt x="11406" y="1953580"/>
                </a:lnTo>
                <a:lnTo>
                  <a:pt x="0" y="1944249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8900630" y="5738327"/>
            <a:ext cx="3291367" cy="1119673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6" y="746419"/>
            <a:ext cx="3860360" cy="24036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6" y="3169073"/>
            <a:ext cx="3860360" cy="24036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36" y="2571879"/>
            <a:ext cx="4599216" cy="3066144"/>
          </a:xfrm>
          <a:prstGeom prst="rect">
            <a:avLst/>
          </a:prstGeom>
        </p:spPr>
      </p:pic>
      <p:sp>
        <p:nvSpPr>
          <p:cNvPr id="5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81613" y="1189139"/>
            <a:ext cx="719088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直接使用圖庫連顏色都未做調整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應該要按照國泰風格、企業色、產品屬性去做畫面調整及顏色修改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167888" y="5725604"/>
            <a:ext cx="1240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圖庫圖檔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83683" y="5725604"/>
            <a:ext cx="252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廠商提了兩次未改善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562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96" y="2189413"/>
            <a:ext cx="4315788" cy="42399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44" y="2189413"/>
            <a:ext cx="4315788" cy="4239962"/>
          </a:xfrm>
          <a:prstGeom prst="rect">
            <a:avLst/>
          </a:prstGeom>
        </p:spPr>
      </p:pic>
      <p:sp>
        <p:nvSpPr>
          <p:cNvPr id="4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81613" y="1189139"/>
            <a:ext cx="855296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佔用版面大多畫面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可依內容去做版面配置，若產品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數量合理，盡量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在第一屏讓所有產品一次出現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乘號 9"/>
          <p:cNvSpPr/>
          <p:nvPr/>
        </p:nvSpPr>
        <p:spPr>
          <a:xfrm>
            <a:off x="3250475" y="5984878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甜甜圈 10"/>
          <p:cNvSpPr/>
          <p:nvPr/>
        </p:nvSpPr>
        <p:spPr>
          <a:xfrm>
            <a:off x="8302489" y="6053746"/>
            <a:ext cx="651011" cy="651011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244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3" y="2273512"/>
            <a:ext cx="3746505" cy="37465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04" y="2273512"/>
            <a:ext cx="3746505" cy="37465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56" y="2273512"/>
            <a:ext cx="3746505" cy="3746505"/>
          </a:xfrm>
          <a:prstGeom prst="rect">
            <a:avLst/>
          </a:prstGeom>
        </p:spPr>
      </p:pic>
      <p:sp>
        <p:nvSpPr>
          <p:cNvPr id="7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81613" y="1189139"/>
            <a:ext cx="855296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圖文比例不符並且畫面元素未統一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配色、圖片及文字設計段落應合理，並且清楚不能互相搶過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乘號 10"/>
          <p:cNvSpPr/>
          <p:nvPr/>
        </p:nvSpPr>
        <p:spPr>
          <a:xfrm>
            <a:off x="1830742" y="5596154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11"/>
          <p:cNvSpPr/>
          <p:nvPr/>
        </p:nvSpPr>
        <p:spPr>
          <a:xfrm>
            <a:off x="5658094" y="5596153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516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9" y="2665861"/>
            <a:ext cx="4797635" cy="25187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039" y="2665861"/>
            <a:ext cx="5138266" cy="2518758"/>
          </a:xfrm>
          <a:prstGeom prst="rect">
            <a:avLst/>
          </a:prstGeom>
        </p:spPr>
      </p:pic>
      <p:sp>
        <p:nvSpPr>
          <p:cNvPr id="5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81613" y="1189139"/>
            <a:ext cx="855296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文字無重點分配或是全部都是重點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、副標題、內文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應有階層排列並且不能混淆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乘號 10"/>
          <p:cNvSpPr/>
          <p:nvPr/>
        </p:nvSpPr>
        <p:spPr>
          <a:xfrm>
            <a:off x="3164750" y="4810845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甜甜圈 11"/>
          <p:cNvSpPr/>
          <p:nvPr/>
        </p:nvSpPr>
        <p:spPr>
          <a:xfrm>
            <a:off x="8216764" y="4879713"/>
            <a:ext cx="651011" cy="651011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8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5" r="-38"/>
          <a:stretch/>
        </p:blipFill>
        <p:spPr>
          <a:xfrm>
            <a:off x="6270004" y="2721250"/>
            <a:ext cx="5148906" cy="34730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3515" r="487"/>
          <a:stretch/>
        </p:blipFill>
        <p:spPr>
          <a:xfrm>
            <a:off x="683997" y="2721250"/>
            <a:ext cx="5143566" cy="2864378"/>
          </a:xfrm>
          <a:prstGeom prst="rect">
            <a:avLst/>
          </a:prstGeom>
        </p:spPr>
      </p:pic>
      <p:sp>
        <p:nvSpPr>
          <p:cNvPr id="6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平行四邊形 6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81613" y="1189139"/>
            <a:ext cx="855296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適當間距讓整個畫面有空間呼吸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上下間距應該讓元素區分，有空間的設計讓視覺閱讀也較容易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乘號 9"/>
          <p:cNvSpPr/>
          <p:nvPr/>
        </p:nvSpPr>
        <p:spPr>
          <a:xfrm>
            <a:off x="3164750" y="2189413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甜甜圈 10"/>
          <p:cNvSpPr/>
          <p:nvPr/>
        </p:nvSpPr>
        <p:spPr>
          <a:xfrm>
            <a:off x="8731114" y="2258281"/>
            <a:ext cx="651011" cy="651011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77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117" r="87" b="53437"/>
          <a:stretch/>
        </p:blipFill>
        <p:spPr>
          <a:xfrm>
            <a:off x="6337124" y="2189413"/>
            <a:ext cx="5140501" cy="42049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352" r="-161" b="42932"/>
          <a:stretch/>
        </p:blipFill>
        <p:spPr>
          <a:xfrm>
            <a:off x="1381613" y="2189413"/>
            <a:ext cx="4567637" cy="4095751"/>
          </a:xfrm>
          <a:prstGeom prst="rect">
            <a:avLst/>
          </a:prstGeom>
        </p:spPr>
      </p:pic>
      <p:sp>
        <p:nvSpPr>
          <p:cNvPr id="8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平行四邊形 8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81612" y="1189139"/>
            <a:ext cx="911493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標題內文階層清楚並且圖文相符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圖片為文字加分的元素，應該要與文字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能搭配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，標題及內文字的配色也應該注意使用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乘號 11"/>
          <p:cNvSpPr/>
          <p:nvPr/>
        </p:nvSpPr>
        <p:spPr>
          <a:xfrm>
            <a:off x="3164750" y="5861301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甜甜圈 12"/>
          <p:cNvSpPr/>
          <p:nvPr/>
        </p:nvSpPr>
        <p:spPr>
          <a:xfrm>
            <a:off x="8731114" y="5930169"/>
            <a:ext cx="651011" cy="651011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35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381613" y="1189139"/>
            <a:ext cx="855296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按鈕設計合理化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按鈕的陰影設定及搭配樣式應符合國泰規範，不用太多強調的顏色等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平行四邊形 6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13" y="3629025"/>
            <a:ext cx="2400300" cy="558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3387725"/>
            <a:ext cx="3136900" cy="8255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72" y="3413125"/>
            <a:ext cx="3187700" cy="774700"/>
          </a:xfrm>
          <a:prstGeom prst="rect">
            <a:avLst/>
          </a:prstGeom>
        </p:spPr>
      </p:pic>
      <p:sp>
        <p:nvSpPr>
          <p:cNvPr id="13" name="乘號 12"/>
          <p:cNvSpPr/>
          <p:nvPr/>
        </p:nvSpPr>
        <p:spPr>
          <a:xfrm>
            <a:off x="2157900" y="3999163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甜甜圈 13"/>
          <p:cNvSpPr/>
          <p:nvPr/>
        </p:nvSpPr>
        <p:spPr>
          <a:xfrm>
            <a:off x="9360735" y="4213225"/>
            <a:ext cx="651011" cy="651011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乘號 14"/>
          <p:cNvSpPr/>
          <p:nvPr/>
        </p:nvSpPr>
        <p:spPr>
          <a:xfrm>
            <a:off x="5369409" y="3985126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302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381613" y="1189139"/>
            <a:ext cx="855296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區塊風格顏色不一致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風格顏色不一致，可使用相同元素或是顏色去做一致性規劃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平行四邊形 3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13" y="2476796"/>
            <a:ext cx="5391151" cy="37906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51" y="2352822"/>
            <a:ext cx="468519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73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7" t="17851"/>
          <a:stretch/>
        </p:blipFill>
        <p:spPr>
          <a:xfrm>
            <a:off x="6727873" y="2809875"/>
            <a:ext cx="4083973" cy="2343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4"/>
          <a:stretch/>
        </p:blipFill>
        <p:spPr>
          <a:xfrm>
            <a:off x="1598094" y="2809875"/>
            <a:ext cx="4251227" cy="2343150"/>
          </a:xfrm>
          <a:prstGeom prst="rect">
            <a:avLst/>
          </a:prstGeom>
        </p:spPr>
      </p:pic>
      <p:sp>
        <p:nvSpPr>
          <p:cNvPr id="6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平行四邊形 6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81612" y="1189139"/>
            <a:ext cx="911493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使用圖庫可在新增元素搭配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圖庫若看起來較分散，可新增小裝飾及合理的元素幫畫面加分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310763" y="5307523"/>
            <a:ext cx="1240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74283" y="5325494"/>
            <a:ext cx="252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962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81715" y="27598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平行四邊形 13"/>
          <p:cNvSpPr/>
          <p:nvPr/>
        </p:nvSpPr>
        <p:spPr>
          <a:xfrm>
            <a:off x="-18660" y="-9328"/>
            <a:ext cx="1919392" cy="3405671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44249 h 1953580"/>
              <a:gd name="connsiteX1" fmla="*/ 527 w 1101012"/>
              <a:gd name="connsiteY1" fmla="*/ 0 h 1953580"/>
              <a:gd name="connsiteX2" fmla="*/ 1101012 w 1101012"/>
              <a:gd name="connsiteY2" fmla="*/ 5351 h 1953580"/>
              <a:gd name="connsiteX3" fmla="*/ 11406 w 1101012"/>
              <a:gd name="connsiteY3" fmla="*/ 1953580 h 1953580"/>
              <a:gd name="connsiteX4" fmla="*/ 0 w 1101012"/>
              <a:gd name="connsiteY4" fmla="*/ 1944249 h 195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53580">
                <a:moveTo>
                  <a:pt x="0" y="1944249"/>
                </a:moveTo>
                <a:cubicBezTo>
                  <a:pt x="176" y="1296166"/>
                  <a:pt x="351" y="648083"/>
                  <a:pt x="527" y="0"/>
                </a:cubicBezTo>
                <a:lnTo>
                  <a:pt x="1101012" y="5351"/>
                </a:lnTo>
                <a:lnTo>
                  <a:pt x="11406" y="1953580"/>
                </a:lnTo>
                <a:lnTo>
                  <a:pt x="0" y="1944249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8900630" y="5738327"/>
            <a:ext cx="3291367" cy="1119673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hlinkClick r:id="rId2"/>
          </p:cNvPr>
          <p:cNvSpPr txBox="1"/>
          <p:nvPr/>
        </p:nvSpPr>
        <p:spPr>
          <a:xfrm>
            <a:off x="2995100" y="3467718"/>
            <a:ext cx="5983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www.cjc116.com/article/article13.html</a:t>
            </a:r>
            <a:endParaRPr lang="en-US" altLang="zh-TW" dirty="0" smtClean="0"/>
          </a:p>
          <a:p>
            <a:pPr algn="ctr"/>
            <a:r>
              <a:rPr lang="en-US" altLang="zh-TW" dirty="0">
                <a:hlinkClick r:id="rId3"/>
              </a:rPr>
              <a:t>https://www.bfa.com.tw/blog/image-typesetting-design-skills</a:t>
            </a:r>
            <a:endParaRPr lang="en-US" altLang="zh-TW" dirty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67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12" y="3752366"/>
            <a:ext cx="2716154" cy="16911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29" y="3752366"/>
            <a:ext cx="2716154" cy="16911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3" y="3752366"/>
            <a:ext cx="2716154" cy="16911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46" y="3752366"/>
            <a:ext cx="2716154" cy="16911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/>
          <a:stretch/>
        </p:blipFill>
        <p:spPr>
          <a:xfrm>
            <a:off x="7639050" y="1167244"/>
            <a:ext cx="3958258" cy="2237033"/>
          </a:xfrm>
          <a:prstGeom prst="rect">
            <a:avLst/>
          </a:prstGeom>
        </p:spPr>
      </p:pic>
      <p:sp>
        <p:nvSpPr>
          <p:cNvPr id="10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平行四邊形 10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381612" y="1189139"/>
            <a:ext cx="91149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若角度不同搭配可使用配色加分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圖片視角若不一致，可使用配色讓整體看起來是統一的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EDM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CMS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上稿圖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4738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0" y="2748741"/>
            <a:ext cx="3772414" cy="25436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47" y="2748741"/>
            <a:ext cx="3772334" cy="25436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04" y="2748742"/>
            <a:ext cx="3771786" cy="2543693"/>
          </a:xfrm>
          <a:prstGeom prst="rect">
            <a:avLst/>
          </a:prstGeom>
        </p:spPr>
      </p:pic>
      <p:sp>
        <p:nvSpPr>
          <p:cNvPr id="7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81612" y="1189139"/>
            <a:ext cx="911493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畫面設計應符合使用者理解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按鈕設計應該要讓使用者看起來是知道可以點選、並且區塊性明顯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乘號 10"/>
          <p:cNvSpPr/>
          <p:nvPr/>
        </p:nvSpPr>
        <p:spPr>
          <a:xfrm>
            <a:off x="1730154" y="4868571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甜甜圈 11"/>
          <p:cNvSpPr/>
          <p:nvPr/>
        </p:nvSpPr>
        <p:spPr>
          <a:xfrm>
            <a:off x="9686240" y="5065285"/>
            <a:ext cx="651011" cy="651011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乘號 12"/>
          <p:cNvSpPr/>
          <p:nvPr/>
        </p:nvSpPr>
        <p:spPr>
          <a:xfrm>
            <a:off x="5664414" y="4868570"/>
            <a:ext cx="847725" cy="847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147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平行四邊形 7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81612" y="1189139"/>
            <a:ext cx="989598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設計無對錯若與廠商溝通上有問題可以多看相關資料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溝通方式與提供的資料必須精確，才不會有產出不符預期的結果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381612" y="2475288"/>
            <a:ext cx="35448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視覺資料參考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hlinkClick r:id="rId2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hlinkClick r:id="rId2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://www.uisdc.com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/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https://www.pinterest.com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/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https://www.shutterstock.com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/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www.behance.net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829787" y="2507120"/>
            <a:ext cx="5252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hlinkClick r:id="rId6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https://www.uisdc.com/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hlinkClick r:id="rId6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://www.uisdc.com/18-design-style-1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hlinkClick r:id="rId7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://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www.uisdc.com/18-design-style-2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https://www.uisdc.com/5-graphic-design-skills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81612" y="4824320"/>
            <a:ext cx="9587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hlinkClick r:id="rId9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https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://www.books.com.tw/products/0010636206?utm_source=MyDesy&amp;utm_medium=ap-books&amp;utm_content=recommend&amp;utm_campaign=ap-201504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https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://www.books.com.tw/products/0010761277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27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868756" y="27598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謝謝各位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平行四邊形 13"/>
          <p:cNvSpPr/>
          <p:nvPr/>
        </p:nvSpPr>
        <p:spPr>
          <a:xfrm>
            <a:off x="-18660" y="-9328"/>
            <a:ext cx="1919392" cy="3405671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44249 h 1953580"/>
              <a:gd name="connsiteX1" fmla="*/ 527 w 1101012"/>
              <a:gd name="connsiteY1" fmla="*/ 0 h 1953580"/>
              <a:gd name="connsiteX2" fmla="*/ 1101012 w 1101012"/>
              <a:gd name="connsiteY2" fmla="*/ 5351 h 1953580"/>
              <a:gd name="connsiteX3" fmla="*/ 11406 w 1101012"/>
              <a:gd name="connsiteY3" fmla="*/ 1953580 h 1953580"/>
              <a:gd name="connsiteX4" fmla="*/ 0 w 1101012"/>
              <a:gd name="connsiteY4" fmla="*/ 1944249 h 195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53580">
                <a:moveTo>
                  <a:pt x="0" y="1944249"/>
                </a:moveTo>
                <a:cubicBezTo>
                  <a:pt x="176" y="1296166"/>
                  <a:pt x="351" y="648083"/>
                  <a:pt x="527" y="0"/>
                </a:cubicBezTo>
                <a:lnTo>
                  <a:pt x="1101012" y="5351"/>
                </a:lnTo>
                <a:lnTo>
                  <a:pt x="11406" y="1953580"/>
                </a:lnTo>
                <a:lnTo>
                  <a:pt x="0" y="1944249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8900630" y="5738327"/>
            <a:ext cx="3291367" cy="1119673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615803" y="3467718"/>
            <a:ext cx="274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鞠躬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49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26590" y="1434447"/>
            <a:ext cx="4804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一、版面編排：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考慮穩定度、平衡、視覺動線、空間感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留白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適時的呼吸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網頁的佈局，從標題、按鈕、圖像，表格到其他元素之間的間距，比例拿捏好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才能加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到分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將主標和內文區分開來：文字的長度也不適合過長，資訊集中在同一行會讓瀏覽者閱讀不易、沒耐心、感到壓力，適時的分段，在重點部分可加粗字體或用不同顏色強調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Less is more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，少即是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一昧的把所有資訊都塞好塞滿才叫最棒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的，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使用者不一定會想看完，最好先整理內容，留下適合的資訊，在精不在多，才比較妥當。</a:t>
            </a:r>
          </a:p>
          <a:p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6590" y="4340465"/>
            <a:ext cx="48047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二、文字：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，是畫龍點睛的要素，放上合適的字體，比起放上好看的字體來得重要。然後再依據文字的個性，用大小反差、一致性、風格等面向，來進行細部調整。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191290" y="1388281"/>
            <a:ext cx="480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三、色彩：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色，是從心理學角度琢磨。因為人對特定的事物會自然而然有種認知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用色時，根據設計對象的屬性，做好色彩規劃。一旦畫面中顏色很多時，就會顯得凌亂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人們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的第一眼的印象：根據美國的研究，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秒內色彩因素可以影響消費者感興趣與否，佔了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，不管是鮮豔或是點綴的顏色，顏色選得好即是成功的關鍵之一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和背景的配色可選用對比色，讓使用者較好閱讀：除了對比色系以外，你也可以考慮相近色、類似色和同類色，透過色相環可找出顏色的選用模式及結果，網頁的配色就能恰到好處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白色，灰色和黑色等中性色，以突出主要品牌顏色。可從品牌、目標對象或是產品來決定網頁配色，一方面會有關聯性以外，再來可以引起消費者共鳴。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191290" y="4893227"/>
            <a:ext cx="4804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四、圖像：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照片的方向、大小、類別，裁切比例、形狀、出血等等，都是處理圖像要注意的地方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3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21" y="736000"/>
            <a:ext cx="3083250" cy="128340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64" y="4587444"/>
            <a:ext cx="4407824" cy="18347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44" y="4863122"/>
            <a:ext cx="3083250" cy="12834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18" y="4863122"/>
            <a:ext cx="3083250" cy="1283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981830" y="2700532"/>
            <a:ext cx="2739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TW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相似色</a:t>
            </a:r>
            <a:r>
              <a:rPr lang="zh-TW" altLang="en-US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endParaRPr lang="en-US" altLang="zh-TW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zh-TW" altLang="en-US" dirty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選好一種顏色之後，搭配該色在色環上相鄰的三種顏色，可以讓視覺有豐富、和諧、層次的感覺。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381613" y="2779478"/>
            <a:ext cx="2739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zh-TW" altLang="en-US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單色搭配</a:t>
            </a:r>
            <a:endParaRPr lang="en-US" altLang="zh-TW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base">
              <a:buAutoNum type="arabicPeriod"/>
            </a:pPr>
            <a:endParaRPr lang="zh-TW" altLang="en-US" dirty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選好一種顏色之後，去調整該色的明亮度和飽和度，製造出深淺的配色方式，可以讓視覺有一致性、乾淨整齊的感覺。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71437" y="2687892"/>
            <a:ext cx="2739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TW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互補色</a:t>
            </a:r>
            <a:r>
              <a:rPr lang="zh-TW" altLang="en-US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endParaRPr lang="en-US" altLang="zh-TW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zh-TW" altLang="en-US" dirty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選好一種顏色之後，搭配該色在色環上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度正對面的顏色，可以讓視覺有強烈的對比，以及令人震撼的效果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381613" y="1189139"/>
            <a:ext cx="95054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十二色環系統：</a:t>
            </a:r>
            <a:endPara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「十二色環系統」，就是用來學習色彩搭配的重要基礎！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50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33" y="2294878"/>
            <a:ext cx="3083250" cy="12834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33" y="5013809"/>
            <a:ext cx="3083250" cy="12834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21" y="2288698"/>
            <a:ext cx="3083250" cy="12834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00" y="5275963"/>
            <a:ext cx="3083250" cy="128340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0125059" y="2977496"/>
            <a:ext cx="3489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TW" b="1" dirty="0"/>
              <a:t>7. </a:t>
            </a:r>
            <a:r>
              <a:rPr lang="zh-TW" altLang="en-US" b="1" dirty="0"/>
              <a:t>四方補色搭配</a:t>
            </a:r>
            <a:endParaRPr lang="zh-TW" altLang="en-US" dirty="0"/>
          </a:p>
          <a:p>
            <a:pPr fontAlgn="base"/>
            <a:r>
              <a:rPr lang="zh-TW" altLang="en-US" dirty="0"/>
              <a:t>選好一種顏色之後，用該色的相似色，搭配在色環上呈現長方形端點的顏色，創造出一組只有相似色的色彩組合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9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381613" y="894837"/>
            <a:ext cx="400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TW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三角色</a:t>
            </a:r>
            <a:r>
              <a:rPr lang="zh-TW" altLang="en-US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endParaRPr lang="en-US" altLang="zh-TW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zh-TW" altLang="en-US" dirty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選好一種顏色之後，搭配該色在色環上呈現正三角形端點的顏色，可以讓視覺有豐富的感覺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823829" y="899169"/>
            <a:ext cx="400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TW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四方色</a:t>
            </a:r>
            <a:r>
              <a:rPr lang="zh-TW" altLang="en-US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endParaRPr lang="en-US" altLang="zh-TW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zh-TW" altLang="en-US" dirty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選好一種顏色之後，搭配該色在色環上呈現正方形端點的顏色。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378571" y="3734524"/>
            <a:ext cx="400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TW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分散的互補色搭配</a:t>
            </a:r>
          </a:p>
          <a:p>
            <a:pPr fontAlgn="base"/>
            <a:endParaRPr lang="zh-TW" altLang="en-US" dirty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選好一種顏色之後，搭配該色互補色兩旁的相似色。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809140" y="3734524"/>
            <a:ext cx="400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TW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四方色</a:t>
            </a:r>
            <a:r>
              <a:rPr lang="zh-TW" altLang="en-US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endParaRPr lang="en-US" altLang="zh-TW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zh-TW" altLang="en-US" dirty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選好一種顏色之後，搭配該色在色環上呈現正方形端點的顏色。</a:t>
            </a:r>
          </a:p>
        </p:txBody>
      </p:sp>
    </p:spTree>
    <p:extLst>
      <p:ext uri="{BB962C8B-B14F-4D97-AF65-F5344CB8AC3E}">
        <p14:creationId xmlns:p14="http://schemas.microsoft.com/office/powerpoint/2010/main" val="4599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485901" y="2495550"/>
            <a:ext cx="2876550" cy="3162301"/>
          </a:xfrm>
          <a:prstGeom prst="roundRect">
            <a:avLst>
              <a:gd name="adj" fmla="val 3676"/>
            </a:avLst>
          </a:prstGeom>
          <a:solidFill>
            <a:srgbClr val="FFF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381613" y="1189139"/>
            <a:ext cx="95054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編排：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考慮穩定度、平衡、視覺動線、空間感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59089" y="2919775"/>
            <a:ext cx="2703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留白</a:t>
            </a:r>
            <a:r>
              <a:rPr lang="en-US" altLang="zh-TW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適時的呼吸空間</a:t>
            </a:r>
            <a:endParaRPr lang="en-US" altLang="zh-TW" sz="2000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整個畫面的佈局，從標題、按鈕、圖像，表格到其他元素之間的間距，比例拿捏好才能加到分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4748213" y="2495549"/>
            <a:ext cx="2876550" cy="3162301"/>
          </a:xfrm>
          <a:prstGeom prst="roundRect">
            <a:avLst>
              <a:gd name="adj" fmla="val 3676"/>
            </a:avLst>
          </a:prstGeom>
          <a:solidFill>
            <a:srgbClr val="FFF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8010525" y="2495549"/>
            <a:ext cx="2876550" cy="3162301"/>
          </a:xfrm>
          <a:prstGeom prst="roundRect">
            <a:avLst>
              <a:gd name="adj" fmla="val 3676"/>
            </a:avLst>
          </a:prstGeom>
          <a:solidFill>
            <a:srgbClr val="FFF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791510" y="2888997"/>
            <a:ext cx="278995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將主標和內文區</a:t>
            </a:r>
            <a:r>
              <a:rPr lang="zh-TW" altLang="en-US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分開來</a:t>
            </a:r>
            <a:endParaRPr lang="en-US" altLang="zh-TW" sz="2000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的長度也不適合過長，資訊集中在同一行會讓瀏覽者閱讀不易、沒耐心、感到壓力，適時的分段，在重點部分可加粗字體或用不同顏色強調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97119" y="2919775"/>
            <a:ext cx="270336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Less </a:t>
            </a:r>
            <a:r>
              <a:rPr lang="en-US" altLang="zh-TW" sz="2000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 </a:t>
            </a:r>
            <a:r>
              <a:rPr lang="en-US" altLang="zh-TW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more</a:t>
            </a:r>
            <a:r>
              <a:rPr lang="zh-TW" altLang="en-US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  <a:r>
              <a:rPr lang="zh-TW" altLang="en-US" sz="2000" b="1" dirty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即是</a:t>
            </a:r>
            <a:r>
              <a:rPr lang="zh-TW" altLang="en-US" sz="2000" b="1" dirty="0" smtClean="0">
                <a:solidFill>
                  <a:srgbClr val="0099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endParaRPr lang="en-US" altLang="zh-TW" sz="2000" b="1" dirty="0" smtClean="0">
              <a:solidFill>
                <a:srgbClr val="0099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一昧的把所有資訊都塞好塞滿才叫最棒的，使用者不一定會想看完，最好先整理內容，留下適合的資訊，在精不在多，才比較妥當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331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64" t="33055" r="32060" b="21366"/>
          <a:stretch/>
        </p:blipFill>
        <p:spPr>
          <a:xfrm>
            <a:off x="1082352" y="2191910"/>
            <a:ext cx="9640613" cy="3994656"/>
          </a:xfrm>
          <a:prstGeom prst="rect">
            <a:avLst/>
          </a:prstGeom>
        </p:spPr>
      </p:pic>
      <p:sp>
        <p:nvSpPr>
          <p:cNvPr id="5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81613" y="1189139"/>
            <a:ext cx="95054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段落配置的原理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了解文章的架構</a:t>
            </a:r>
          </a:p>
        </p:txBody>
      </p:sp>
    </p:spTree>
    <p:extLst>
      <p:ext uri="{BB962C8B-B14F-4D97-AF65-F5344CB8AC3E}">
        <p14:creationId xmlns:p14="http://schemas.microsoft.com/office/powerpoint/2010/main" val="16433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19" t="33658" r="32246" b="23443"/>
          <a:stretch/>
        </p:blipFill>
        <p:spPr>
          <a:xfrm>
            <a:off x="1202886" y="2346401"/>
            <a:ext cx="9595996" cy="3750824"/>
          </a:xfrm>
          <a:prstGeom prst="rect">
            <a:avLst/>
          </a:prstGeom>
        </p:spPr>
      </p:pic>
      <p:sp>
        <p:nvSpPr>
          <p:cNvPr id="5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81613" y="1189139"/>
            <a:ext cx="95054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段落配置的原理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強調重要的訊息</a:t>
            </a:r>
          </a:p>
        </p:txBody>
      </p:sp>
    </p:spTree>
    <p:extLst>
      <p:ext uri="{BB962C8B-B14F-4D97-AF65-F5344CB8AC3E}">
        <p14:creationId xmlns:p14="http://schemas.microsoft.com/office/powerpoint/2010/main" val="198036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94" t="36095" r="31566" b="25838"/>
          <a:stretch/>
        </p:blipFill>
        <p:spPr>
          <a:xfrm>
            <a:off x="917801" y="2422235"/>
            <a:ext cx="10057849" cy="3454689"/>
          </a:xfrm>
          <a:prstGeom prst="rect">
            <a:avLst/>
          </a:prstGeom>
        </p:spPr>
      </p:pic>
      <p:sp>
        <p:nvSpPr>
          <p:cNvPr id="5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81613" y="1189139"/>
            <a:ext cx="95054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圖片配置的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用圖解</a:t>
            </a:r>
          </a:p>
        </p:txBody>
      </p:sp>
    </p:spTree>
    <p:extLst>
      <p:ext uri="{BB962C8B-B14F-4D97-AF65-F5344CB8AC3E}">
        <p14:creationId xmlns:p14="http://schemas.microsoft.com/office/powerpoint/2010/main" val="17603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5732" t="34575" r="39893" b="28333"/>
          <a:stretch/>
        </p:blipFill>
        <p:spPr>
          <a:xfrm>
            <a:off x="2137630" y="2191910"/>
            <a:ext cx="7993428" cy="3758353"/>
          </a:xfrm>
          <a:prstGeom prst="rect">
            <a:avLst/>
          </a:prstGeom>
        </p:spPr>
      </p:pic>
      <p:sp>
        <p:nvSpPr>
          <p:cNvPr id="9" name="平行四邊形 13"/>
          <p:cNvSpPr/>
          <p:nvPr/>
        </p:nvSpPr>
        <p:spPr>
          <a:xfrm>
            <a:off x="-18660" y="0"/>
            <a:ext cx="1101012" cy="1948229"/>
          </a:xfrm>
          <a:custGeom>
            <a:avLst/>
            <a:gdLst>
              <a:gd name="connsiteX0" fmla="*/ 0 w 2621902"/>
              <a:gd name="connsiteY0" fmla="*/ 1948229 h 1948229"/>
              <a:gd name="connsiteX1" fmla="*/ 1089606 w 2621902"/>
              <a:gd name="connsiteY1" fmla="*/ 0 h 1948229"/>
              <a:gd name="connsiteX2" fmla="*/ 2621902 w 2621902"/>
              <a:gd name="connsiteY2" fmla="*/ 0 h 1948229"/>
              <a:gd name="connsiteX3" fmla="*/ 1532296 w 2621902"/>
              <a:gd name="connsiteY3" fmla="*/ 1948229 h 1948229"/>
              <a:gd name="connsiteX4" fmla="*/ 0 w 2621902"/>
              <a:gd name="connsiteY4" fmla="*/ 1948229 h 1948229"/>
              <a:gd name="connsiteX0" fmla="*/ 179357 w 1532296"/>
              <a:gd name="connsiteY0" fmla="*/ 1948229 h 1948229"/>
              <a:gd name="connsiteX1" fmla="*/ 0 w 1532296"/>
              <a:gd name="connsiteY1" fmla="*/ 0 h 1948229"/>
              <a:gd name="connsiteX2" fmla="*/ 1532296 w 1532296"/>
              <a:gd name="connsiteY2" fmla="*/ 0 h 1948229"/>
              <a:gd name="connsiteX3" fmla="*/ 442690 w 1532296"/>
              <a:gd name="connsiteY3" fmla="*/ 1948229 h 1948229"/>
              <a:gd name="connsiteX4" fmla="*/ 179357 w 1532296"/>
              <a:gd name="connsiteY4" fmla="*/ 1948229 h 1948229"/>
              <a:gd name="connsiteX0" fmla="*/ 0 w 1352939"/>
              <a:gd name="connsiteY0" fmla="*/ 1948229 h 1948229"/>
              <a:gd name="connsiteX1" fmla="*/ 529769 w 1352939"/>
              <a:gd name="connsiteY1" fmla="*/ 74645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352939"/>
              <a:gd name="connsiteY0" fmla="*/ 1948229 h 1948229"/>
              <a:gd name="connsiteX1" fmla="*/ 259181 w 1352939"/>
              <a:gd name="connsiteY1" fmla="*/ 9331 h 1948229"/>
              <a:gd name="connsiteX2" fmla="*/ 1352939 w 1352939"/>
              <a:gd name="connsiteY2" fmla="*/ 0 h 1948229"/>
              <a:gd name="connsiteX3" fmla="*/ 263333 w 1352939"/>
              <a:gd name="connsiteY3" fmla="*/ 1948229 h 1948229"/>
              <a:gd name="connsiteX4" fmla="*/ 0 w 1352939"/>
              <a:gd name="connsiteY4" fmla="*/ 1948229 h 1948229"/>
              <a:gd name="connsiteX0" fmla="*/ 0 w 1101012"/>
              <a:gd name="connsiteY0" fmla="*/ 1938898 h 1948229"/>
              <a:gd name="connsiteX1" fmla="*/ 7254 w 1101012"/>
              <a:gd name="connsiteY1" fmla="*/ 933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  <a:gd name="connsiteX0" fmla="*/ 0 w 1101012"/>
              <a:gd name="connsiteY0" fmla="*/ 1938898 h 1948229"/>
              <a:gd name="connsiteX1" fmla="*/ 16584 w 1101012"/>
              <a:gd name="connsiteY1" fmla="*/ 1 h 1948229"/>
              <a:gd name="connsiteX2" fmla="*/ 1101012 w 1101012"/>
              <a:gd name="connsiteY2" fmla="*/ 0 h 1948229"/>
              <a:gd name="connsiteX3" fmla="*/ 11406 w 1101012"/>
              <a:gd name="connsiteY3" fmla="*/ 1948229 h 1948229"/>
              <a:gd name="connsiteX4" fmla="*/ 0 w 1101012"/>
              <a:gd name="connsiteY4" fmla="*/ 1938898 h 19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012" h="1948229">
                <a:moveTo>
                  <a:pt x="0" y="1938898"/>
                </a:moveTo>
                <a:lnTo>
                  <a:pt x="16584" y="1"/>
                </a:lnTo>
                <a:lnTo>
                  <a:pt x="1101012" y="0"/>
                </a:lnTo>
                <a:lnTo>
                  <a:pt x="11406" y="1948229"/>
                </a:lnTo>
                <a:lnTo>
                  <a:pt x="0" y="1938898"/>
                </a:lnTo>
                <a:close/>
              </a:path>
            </a:pathLst>
          </a:custGeom>
          <a:solidFill>
            <a:srgbClr val="00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平行四邊形 9"/>
          <p:cNvSpPr/>
          <p:nvPr/>
        </p:nvSpPr>
        <p:spPr>
          <a:xfrm flipH="1">
            <a:off x="10011746" y="6551515"/>
            <a:ext cx="2180253" cy="306485"/>
          </a:xfrm>
          <a:prstGeom prst="parallelogram">
            <a:avLst>
              <a:gd name="adj" fmla="val 55928"/>
            </a:avLst>
          </a:prstGeom>
          <a:solidFill>
            <a:srgbClr val="FFF437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157167" y="1270741"/>
            <a:ext cx="45719" cy="921169"/>
          </a:xfrm>
          <a:prstGeom prst="rect">
            <a:avLst/>
          </a:prstGeom>
          <a:solidFill>
            <a:srgbClr val="FFF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381613" y="1189139"/>
            <a:ext cx="95054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版面設計的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熟悉閱讀動線</a:t>
            </a:r>
          </a:p>
        </p:txBody>
      </p:sp>
    </p:spTree>
    <p:extLst>
      <p:ext uri="{BB962C8B-B14F-4D97-AF65-F5344CB8AC3E}">
        <p14:creationId xmlns:p14="http://schemas.microsoft.com/office/powerpoint/2010/main" val="26227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1977</Words>
  <Application>Microsoft Office PowerPoint</Application>
  <PresentationFormat>寬螢幕</PresentationFormat>
  <Paragraphs>213</Paragraphs>
  <Slides>46</Slides>
  <Notes>0</Notes>
  <HiddenSlides>3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國泰世華銀行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吳欣儒</dc:creator>
  <cp:lastModifiedBy>吳欣儒</cp:lastModifiedBy>
  <cp:revision>56</cp:revision>
  <dcterms:created xsi:type="dcterms:W3CDTF">2019-06-21T06:32:37Z</dcterms:created>
  <dcterms:modified xsi:type="dcterms:W3CDTF">2019-06-26T01:46:15Z</dcterms:modified>
</cp:coreProperties>
</file>